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64" r:id="rId2"/>
    <p:sldId id="385" r:id="rId3"/>
    <p:sldId id="365" r:id="rId4"/>
    <p:sldId id="366" r:id="rId5"/>
    <p:sldId id="489" r:id="rId6"/>
    <p:sldId id="367" r:id="rId7"/>
    <p:sldId id="368" r:id="rId8"/>
    <p:sldId id="401" r:id="rId9"/>
    <p:sldId id="369" r:id="rId10"/>
    <p:sldId id="386" r:id="rId11"/>
    <p:sldId id="387" r:id="rId12"/>
    <p:sldId id="388" r:id="rId13"/>
    <p:sldId id="370" r:id="rId14"/>
    <p:sldId id="389" r:id="rId15"/>
    <p:sldId id="535" r:id="rId16"/>
    <p:sldId id="536" r:id="rId1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92BD7"/>
    <a:srgbClr val="CCFFCC"/>
    <a:srgbClr val="FFFF99"/>
    <a:srgbClr val="81DEFF"/>
    <a:srgbClr val="A365D1"/>
    <a:srgbClr val="FF0000"/>
    <a:srgbClr val="D87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/>
    <p:restoredTop sz="91133"/>
  </p:normalViewPr>
  <p:slideViewPr>
    <p:cSldViewPr showGuides="1">
      <p:cViewPr varScale="1">
        <p:scale>
          <a:sx n="78" d="100"/>
          <a:sy n="78" d="100"/>
        </p:scale>
        <p:origin x="1944" y="72"/>
      </p:cViewPr>
      <p:guideLst>
        <p:guide orient="horz" pos="21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8EFA9D-CC54-42D6-9FC8-B71033C138F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DCC262-39F8-4D69-9E96-304F756583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88F45F-B48A-4856-861E-3C059421C3B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69EFD97-0B67-4518-AE5B-47CE99A8D7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C289D8B-0C5B-4E0D-A1F8-165F46DE639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E50F72F-FF33-4382-AE1A-23C9678E9B1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845BAF-5983-46D4-BA18-5B3B7A1208A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B1C2DC-01B9-45F0-A6EA-A8C33C5FBD2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F7B8AD-56F6-404E-85AB-3E56981CF69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3FF8EA-C082-46B2-9169-F39E6904117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4130116-1073-44BF-B1A4-15EA16A5D1E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02695-229C-4219-A54F-CCF6EAB63EA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Text Box 10"/>
          <p:cNvSpPr txBox="1">
            <a:spLocks noChangeArrowheads="1"/>
          </p:cNvSpPr>
          <p:nvPr/>
        </p:nvSpPr>
        <p:spPr bwMode="auto">
          <a:xfrm>
            <a:off x="5508625" y="350838"/>
            <a:ext cx="287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澳大利亚</a:t>
            </a:r>
          </a:p>
        </p:txBody>
      </p:sp>
      <p:pic>
        <p:nvPicPr>
          <p:cNvPr id="1034" name="Picture 11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Picture 12" descr="j0432680[1]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Picture 14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150"/>
            <a:ext cx="4572000" cy="3036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5" descr="鸭嘴"/>
          <p:cNvPicPr>
            <a:picLocks noChangeAspect="1"/>
          </p:cNvPicPr>
          <p:nvPr/>
        </p:nvPicPr>
        <p:blipFill>
          <a:blip r:embed="rId4"/>
          <a:srcRect t="10129" b="4863"/>
          <a:stretch>
            <a:fillRect/>
          </a:stretch>
        </p:blipFill>
        <p:spPr>
          <a:xfrm>
            <a:off x="4572000" y="692150"/>
            <a:ext cx="4572000" cy="301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6" descr="大堡"/>
          <p:cNvPicPr>
            <a:picLocks noChangeAspect="1"/>
          </p:cNvPicPr>
          <p:nvPr/>
        </p:nvPicPr>
        <p:blipFill>
          <a:blip r:embed="rId5"/>
          <a:srcRect b="9491"/>
          <a:stretch>
            <a:fillRect/>
          </a:stretch>
        </p:blipFill>
        <p:spPr>
          <a:xfrm>
            <a:off x="0" y="3716338"/>
            <a:ext cx="4572000" cy="316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7" descr="悉尼歌"/>
          <p:cNvPicPr>
            <a:picLocks noChangeAspect="1"/>
          </p:cNvPicPr>
          <p:nvPr/>
        </p:nvPicPr>
        <p:blipFill>
          <a:blip r:embed="rId6"/>
          <a:srcRect b="8380"/>
          <a:stretch>
            <a:fillRect/>
          </a:stretch>
        </p:blipFill>
        <p:spPr>
          <a:xfrm>
            <a:off x="4572000" y="3716338"/>
            <a:ext cx="4572000" cy="318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WordArt 4"/>
          <p:cNvSpPr>
            <a:spLocks noTextEdit="1"/>
          </p:cNvSpPr>
          <p:nvPr/>
        </p:nvSpPr>
        <p:spPr>
          <a:xfrm>
            <a:off x="2724150" y="2967038"/>
            <a:ext cx="3695700" cy="923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2500" lnSpcReduction="20000"/>
          </a:bodyPr>
          <a:lstStyle/>
          <a:p>
            <a:pPr algn="ctr"/>
            <a:r>
              <a:rPr lang="zh-CN" altLang="en-US" sz="7200" b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澳大利亚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77781" y="-61018"/>
            <a:ext cx="3816438" cy="1064265"/>
          </a:xfrm>
          <a:prstGeom prst="rect">
            <a:avLst/>
          </a:prstGeom>
          <a:blipFill rotWithShape="1">
            <a:blip r:embed="rId7">
              <a:alphaModFix amt="31000"/>
            </a:blip>
            <a:stretch>
              <a:fillRect/>
            </a:stretch>
          </a:blipFill>
          <a:ln w="76200" cap="flat" cmpd="sng">
            <a:noFill/>
            <a:prstDash val="dashDot"/>
            <a:miter/>
            <a:headEnd type="none" w="med" len="med"/>
            <a:tailEnd type="none" w="med" len="med"/>
          </a:ln>
          <a:effectLst>
            <a:softEdge rad="63500"/>
          </a:effectLst>
        </p:spPr>
        <p:txBody>
          <a:bodyPr>
            <a:spAutoFit/>
          </a:bodyPr>
          <a:lstStyle/>
          <a:p>
            <a:pPr marR="0" algn="just" defTabSz="914400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defRPr/>
            </a:pPr>
            <a:r>
              <a:rPr kumimoji="0" lang="zh-CN" altLang="en-US" sz="5400" kern="1200" cap="none" spc="0" normalizeH="0" baseline="0" noProof="1">
                <a:effectLst>
                  <a:glow rad="139700">
                    <a:srgbClr val="70AD47">
                      <a:satMod val="175000"/>
                      <a:alpha val="40000"/>
                    </a:srgbClr>
                  </a:glow>
                </a:effectLst>
                <a:latin typeface="华文新魏" pitchFamily="2" charset="-122"/>
                <a:ea typeface="华文新魏" pitchFamily="2" charset="-122"/>
                <a:cs typeface="+mn-cs"/>
              </a:rPr>
              <a:t>走进国家</a:t>
            </a:r>
          </a:p>
        </p:txBody>
      </p:sp>
      <p:sp>
        <p:nvSpPr>
          <p:cNvPr id="25608" name="Text Box 11"/>
          <p:cNvSpPr txBox="1"/>
          <p:nvPr/>
        </p:nvSpPr>
        <p:spPr>
          <a:xfrm>
            <a:off x="603250" y="3729038"/>
            <a:ext cx="1355725" cy="5191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ea typeface="微软雅黑" panose="020B0503020204020204" pitchFamily="34" charset="-122"/>
              </a:rPr>
              <a:t>大堡礁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63" y="812800"/>
            <a:ext cx="7664450" cy="5938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大自流盆地结构示意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88" y="131763"/>
            <a:ext cx="9064625" cy="3071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Text Box 6"/>
          <p:cNvSpPr txBox="1"/>
          <p:nvPr/>
        </p:nvSpPr>
        <p:spPr>
          <a:xfrm>
            <a:off x="611188" y="-15875"/>
            <a:ext cx="4662487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大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自流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盆地结构示意图</a:t>
            </a:r>
          </a:p>
        </p:txBody>
      </p:sp>
      <p:sp>
        <p:nvSpPr>
          <p:cNvPr id="7" name="Text Box 9"/>
          <p:cNvSpPr txBox="1"/>
          <p:nvPr/>
        </p:nvSpPr>
        <p:spPr>
          <a:xfrm>
            <a:off x="0" y="4959350"/>
            <a:ext cx="9144000" cy="1898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这里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地下水丰富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、分布广泛，在盆地低洼处开凿深井，地下水可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自动流出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。自流井水中</a:t>
            </a:r>
            <a:r>
              <a:rPr lang="en-US" altLang="zh-CN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_____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含量较高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不宜</a:t>
            </a:r>
            <a:r>
              <a:rPr lang="en-US" altLang="zh-CN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______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，但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en-US" altLang="zh-CN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___________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sp>
        <p:nvSpPr>
          <p:cNvPr id="6" name="Text Box 18"/>
          <p:cNvSpPr txBox="1"/>
          <p:nvPr/>
        </p:nvSpPr>
        <p:spPr>
          <a:xfrm>
            <a:off x="4284663" y="6156325"/>
            <a:ext cx="2400300" cy="62388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牲畜饮用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097088" y="2416175"/>
            <a:ext cx="6938962" cy="2559050"/>
            <a:chOff x="2096798" y="2416526"/>
            <a:chExt cx="6939810" cy="2558482"/>
          </a:xfrm>
        </p:grpSpPr>
        <p:pic>
          <p:nvPicPr>
            <p:cNvPr id="3687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299" y="2416526"/>
              <a:ext cx="3411309" cy="255848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2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798" y="2825778"/>
              <a:ext cx="2843808" cy="213285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Text Box 11"/>
          <p:cNvSpPr txBox="1"/>
          <p:nvPr/>
        </p:nvSpPr>
        <p:spPr>
          <a:xfrm>
            <a:off x="6775931" y="5678487"/>
            <a:ext cx="1109345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矿物质</a:t>
            </a:r>
          </a:p>
        </p:txBody>
      </p:sp>
      <p:sp>
        <p:nvSpPr>
          <p:cNvPr id="3" name="Text Box 11"/>
          <p:cNvSpPr txBox="1"/>
          <p:nvPr/>
        </p:nvSpPr>
        <p:spPr>
          <a:xfrm>
            <a:off x="1763688" y="6254248"/>
            <a:ext cx="140716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灌溉农田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2" grpId="0" bldLvl="0" animBg="1"/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/>
          <p:nvPr/>
        </p:nvSpPr>
        <p:spPr>
          <a:xfrm>
            <a:off x="0" y="4289425"/>
            <a:ext cx="9144000" cy="25161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东部山地区约占大陆总面积（小）的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15%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，大部分海拔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800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～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1000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米，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______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（山脉）全长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3000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千米。西侧发育澳大利亚最大的河流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——______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，东北部海岸外有举世闻名的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________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pic>
        <p:nvPicPr>
          <p:cNvPr id="37891" name="Picture 15" descr="澳大利亚剖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52388"/>
            <a:ext cx="6000750" cy="4348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60350"/>
            <a:ext cx="3932238" cy="39338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893" name="直接箭头连接符 7"/>
          <p:cNvCxnSpPr/>
          <p:nvPr/>
        </p:nvCxnSpPr>
        <p:spPr>
          <a:xfrm flipH="1">
            <a:off x="3775075" y="2060575"/>
            <a:ext cx="3676650" cy="150813"/>
          </a:xfrm>
          <a:prstGeom prst="straightConnector1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" name="Text Box 18"/>
          <p:cNvSpPr txBox="1"/>
          <p:nvPr/>
        </p:nvSpPr>
        <p:spPr>
          <a:xfrm>
            <a:off x="3635375" y="4816475"/>
            <a:ext cx="2401888" cy="62388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大分水岭</a:t>
            </a:r>
          </a:p>
        </p:txBody>
      </p:sp>
      <p:sp>
        <p:nvSpPr>
          <p:cNvPr id="11" name="Text Box 18"/>
          <p:cNvSpPr txBox="1"/>
          <p:nvPr/>
        </p:nvSpPr>
        <p:spPr>
          <a:xfrm>
            <a:off x="6948488" y="5440363"/>
            <a:ext cx="1584325" cy="62388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墨累河</a:t>
            </a:r>
          </a:p>
        </p:txBody>
      </p:sp>
      <p:sp>
        <p:nvSpPr>
          <p:cNvPr id="12" name="椭圆 11"/>
          <p:cNvSpPr/>
          <p:nvPr/>
        </p:nvSpPr>
        <p:spPr>
          <a:xfrm rot="-539689">
            <a:off x="6335713" y="2781300"/>
            <a:ext cx="1120775" cy="57626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13" name="Text Box 18"/>
          <p:cNvSpPr txBox="1"/>
          <p:nvPr/>
        </p:nvSpPr>
        <p:spPr>
          <a:xfrm>
            <a:off x="4713288" y="6137275"/>
            <a:ext cx="1584325" cy="6223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大堡礁</a:t>
            </a:r>
          </a:p>
        </p:txBody>
      </p:sp>
      <p:sp>
        <p:nvSpPr>
          <p:cNvPr id="14" name="椭圆 13"/>
          <p:cNvSpPr/>
          <p:nvPr/>
        </p:nvSpPr>
        <p:spPr>
          <a:xfrm rot="-1810593">
            <a:off x="7426325" y="314325"/>
            <a:ext cx="733425" cy="155416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大堡礁"/>
          <p:cNvPicPr>
            <a:picLocks noChangeAspect="1"/>
          </p:cNvPicPr>
          <p:nvPr/>
        </p:nvPicPr>
        <p:blipFill>
          <a:blip r:embed="rId2"/>
          <a:srcRect b="10010"/>
          <a:stretch>
            <a:fillRect/>
          </a:stretch>
        </p:blipFill>
        <p:spPr>
          <a:xfrm>
            <a:off x="23813" y="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1366" name="Text Box 6"/>
          <p:cNvSpPr txBox="1"/>
          <p:nvPr/>
        </p:nvSpPr>
        <p:spPr>
          <a:xfrm>
            <a:off x="-46037" y="4221163"/>
            <a:ext cx="9144000" cy="2514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大堡礁由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3000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多个珊瑚礁组成，沿澳大利亚东北部海岸外绵延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2000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多千米。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大堡礁是世界上最大的珊瑚礁区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，也是澳大利亚著名的旅游胜地，现已被辟为国家海洋公园。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0"/>
            <a:ext cx="5207000" cy="416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5"/>
          <p:cNvSpPr txBox="1"/>
          <p:nvPr/>
        </p:nvSpPr>
        <p:spPr>
          <a:xfrm>
            <a:off x="123825" y="1228725"/>
            <a:ext cx="3421063" cy="332295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、澳大利亚有哪些主要的气候类型？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、你能记住各气候的分布吗？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气候分布有什么特征？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</a:t>
            </a:r>
            <a:endParaRPr lang="zh-CN" altLang="en-US" sz="28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39" name="Text Box 6"/>
          <p:cNvSpPr txBox="1"/>
          <p:nvPr/>
        </p:nvSpPr>
        <p:spPr>
          <a:xfrm>
            <a:off x="304800" y="73025"/>
            <a:ext cx="32400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（三）气候特征</a:t>
            </a:r>
          </a:p>
        </p:txBody>
      </p:sp>
      <p:pic>
        <p:nvPicPr>
          <p:cNvPr id="39940" name="Picture 7" descr="澳大利亚气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75" y="2016125"/>
            <a:ext cx="5435600" cy="479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WordArt 8"/>
          <p:cNvSpPr>
            <a:spLocks noChangeArrowheads="1" noChangeShapeType="1" noTextEdit="1"/>
          </p:cNvSpPr>
          <p:nvPr/>
        </p:nvSpPr>
        <p:spPr bwMode="auto">
          <a:xfrm>
            <a:off x="6661150" y="73025"/>
            <a:ext cx="1554163" cy="409575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0" cap="none" spc="0" normalizeH="0" baseline="0" noProof="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106</a:t>
            </a:r>
            <a:r>
              <a:rPr kumimoji="0" lang="zh-CN" altLang="en-US" sz="3200" b="1" i="0" u="none" strike="noStrike" kern="10" cap="none" spc="0" normalizeH="0" baseline="0" noProof="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页活动</a:t>
            </a:r>
          </a:p>
        </p:txBody>
      </p:sp>
      <p:sp>
        <p:nvSpPr>
          <p:cNvPr id="15" name="Text Box 18"/>
          <p:cNvSpPr txBox="1"/>
          <p:nvPr/>
        </p:nvSpPr>
        <p:spPr>
          <a:xfrm>
            <a:off x="386715" y="4175760"/>
            <a:ext cx="2962275" cy="1322070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气候呈半环状分布</a:t>
            </a:r>
          </a:p>
        </p:txBody>
      </p:sp>
      <p:cxnSp>
        <p:nvCxnSpPr>
          <p:cNvPr id="39949" name="直接连接符 1"/>
          <p:cNvCxnSpPr/>
          <p:nvPr/>
        </p:nvCxnSpPr>
        <p:spPr>
          <a:xfrm>
            <a:off x="3676650" y="4003675"/>
            <a:ext cx="5503863" cy="71438"/>
          </a:xfrm>
          <a:prstGeom prst="line">
            <a:avLst/>
          </a:prstGeom>
          <a:ln w="381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39950" name="直接连接符 2"/>
          <p:cNvCxnSpPr/>
          <p:nvPr/>
        </p:nvCxnSpPr>
        <p:spPr>
          <a:xfrm>
            <a:off x="3676650" y="1873250"/>
            <a:ext cx="5503863" cy="698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澳大利亚人口和城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0" y="22225"/>
            <a:ext cx="3560763" cy="355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 Box 6"/>
          <p:cNvSpPr txBox="1"/>
          <p:nvPr/>
        </p:nvSpPr>
        <p:spPr>
          <a:xfrm>
            <a:off x="142875" y="113030"/>
            <a:ext cx="4994275" cy="65544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、读图，大部分地区人口密度在？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、面积是山东省的</a:t>
            </a:r>
            <a:r>
              <a:rPr lang="en-US" altLang="zh-CN" sz="2800" b="1" dirty="0"/>
              <a:t>50</a:t>
            </a:r>
            <a:r>
              <a:rPr lang="zh-CN" altLang="en-US" sz="2800" b="1" dirty="0"/>
              <a:t>倍，人数是山东省的</a:t>
            </a:r>
            <a:r>
              <a:rPr lang="en-US" altLang="zh-CN" sz="2800" b="1" dirty="0"/>
              <a:t>1/4</a:t>
            </a:r>
            <a:r>
              <a:rPr lang="zh-CN" altLang="en-US" sz="2800" b="1" dirty="0"/>
              <a:t>，是一个典型的</a:t>
            </a:r>
            <a:r>
              <a:rPr lang="en-US" altLang="zh-CN" sz="2800" b="1" dirty="0"/>
              <a:t>________</a:t>
            </a:r>
            <a:r>
              <a:rPr lang="zh-CN" altLang="en-US" sz="2800" b="1" dirty="0"/>
              <a:t>国家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/>
              <a:t>3</a:t>
            </a:r>
            <a:r>
              <a:rPr lang="zh-CN" altLang="en-US" sz="2800" b="1" dirty="0"/>
              <a:t>、人口与城市分布的主要特点是？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endParaRPr lang="en-US" altLang="zh-CN" sz="2800" b="1" dirty="0"/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/>
              <a:t>4</a:t>
            </a:r>
            <a:r>
              <a:rPr lang="zh-CN" altLang="en-US" sz="2800" b="1" dirty="0"/>
              <a:t>、人口、城市分布与气候之间的关系？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endParaRPr lang="zh-CN" altLang="en-US" sz="28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</p:txBody>
      </p:sp>
      <p:sp>
        <p:nvSpPr>
          <p:cNvPr id="6" name="Text Box 18"/>
          <p:cNvSpPr txBox="1"/>
          <p:nvPr/>
        </p:nvSpPr>
        <p:spPr>
          <a:xfrm>
            <a:off x="452126" y="2138919"/>
            <a:ext cx="1928812" cy="70802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地广人稀</a:t>
            </a:r>
          </a:p>
        </p:txBody>
      </p:sp>
      <p:sp>
        <p:nvSpPr>
          <p:cNvPr id="7" name="Text Box 18"/>
          <p:cNvSpPr txBox="1"/>
          <p:nvPr/>
        </p:nvSpPr>
        <p:spPr>
          <a:xfrm>
            <a:off x="1611313" y="3276600"/>
            <a:ext cx="3000375" cy="13208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-34290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人口集中分布在东南沿海</a:t>
            </a:r>
          </a:p>
        </p:txBody>
      </p:sp>
      <p:pic>
        <p:nvPicPr>
          <p:cNvPr id="40966" name="Picture 7" descr="澳大利亚气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3575050"/>
            <a:ext cx="3649663" cy="322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8"/>
          <p:cNvSpPr txBox="1"/>
          <p:nvPr/>
        </p:nvSpPr>
        <p:spPr>
          <a:xfrm>
            <a:off x="142875" y="5362575"/>
            <a:ext cx="6811010" cy="132207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-34290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人口多分布在气候</a:t>
            </a:r>
            <a:r>
              <a:rPr lang="zh-CN" altLang="en-US" b="1" dirty="0">
                <a:solidFill>
                  <a:srgbClr val="192BD7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（亚热带湿润气候和温带海洋性气候）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温和、湿润地区</a:t>
            </a:r>
          </a:p>
        </p:txBody>
      </p:sp>
      <p:sp>
        <p:nvSpPr>
          <p:cNvPr id="3" name="Text Box 18"/>
          <p:cNvSpPr txBox="1"/>
          <p:nvPr/>
        </p:nvSpPr>
        <p:spPr>
          <a:xfrm>
            <a:off x="1555115" y="711200"/>
            <a:ext cx="2940685" cy="47561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每平方千米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人以下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2" grpId="0"/>
      <p:bldP spid="2" grpId="1"/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Text Box 4"/>
          <p:cNvSpPr txBox="1"/>
          <p:nvPr/>
        </p:nvSpPr>
        <p:spPr>
          <a:xfrm>
            <a:off x="0" y="78105"/>
            <a:ext cx="2379345" cy="70675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</a:rPr>
              <a:t>学案答案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4150" y="1011555"/>
            <a:ext cx="85191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一、</a:t>
            </a:r>
            <a:r>
              <a:rPr lang="en-US" altLang="zh-CN"/>
              <a:t>1</a:t>
            </a:r>
            <a:r>
              <a:rPr lang="zh-CN" altLang="en-US"/>
              <a:t>、澳大利亚大陆</a:t>
            </a:r>
          </a:p>
          <a:p>
            <a:r>
              <a:rPr lang="zh-CN" altLang="en-US"/>
              <a:t>        </a:t>
            </a:r>
            <a:r>
              <a:rPr lang="en-US" altLang="zh-CN"/>
              <a:t>2</a:t>
            </a:r>
            <a:r>
              <a:rPr lang="zh-CN" altLang="en-US"/>
              <a:t>、澳大利亚大陆、塔斯马尼亚岛、一块大陆</a:t>
            </a:r>
          </a:p>
          <a:p>
            <a:r>
              <a:rPr lang="zh-CN" altLang="en-US"/>
              <a:t>        </a:t>
            </a:r>
            <a:r>
              <a:rPr lang="en-US" altLang="zh-CN"/>
              <a:t>3</a:t>
            </a:r>
            <a:r>
              <a:rPr lang="zh-CN" altLang="en-US"/>
              <a:t>、东、南、南回归线、热带、南温带</a:t>
            </a:r>
          </a:p>
          <a:p>
            <a:r>
              <a:rPr lang="zh-CN" altLang="en-US"/>
              <a:t>        </a:t>
            </a:r>
            <a:r>
              <a:rPr lang="en-US" altLang="zh-CN"/>
              <a:t>4</a:t>
            </a:r>
            <a:r>
              <a:rPr lang="zh-CN" altLang="en-US"/>
              <a:t>、太平洋、印度洋、新西兰</a:t>
            </a:r>
          </a:p>
          <a:p>
            <a:r>
              <a:rPr lang="zh-CN" altLang="en-US"/>
              <a:t>二、</a:t>
            </a:r>
            <a:r>
              <a:rPr lang="en-US" altLang="zh-CN"/>
              <a:t>1</a:t>
            </a:r>
            <a:r>
              <a:rPr lang="zh-CN" altLang="en-US"/>
              <a:t>、低平、和缓、东西高，中部低</a:t>
            </a:r>
          </a:p>
          <a:p>
            <a:r>
              <a:rPr lang="zh-CN" altLang="en-US"/>
              <a:t>       </a:t>
            </a:r>
            <a:r>
              <a:rPr lang="en-US" altLang="zh-CN"/>
              <a:t>2</a:t>
            </a:r>
            <a:r>
              <a:rPr lang="zh-CN" altLang="en-US"/>
              <a:t>、高原、沙漠、艾尔斯</a:t>
            </a:r>
          </a:p>
          <a:p>
            <a:r>
              <a:rPr lang="zh-CN" altLang="en-US"/>
              <a:t>       </a:t>
            </a:r>
            <a:r>
              <a:rPr lang="en-US" altLang="zh-CN"/>
              <a:t>3</a:t>
            </a:r>
            <a:r>
              <a:rPr lang="zh-CN" altLang="en-US"/>
              <a:t>、平原、北艾尔湖、澳大利亚大盆地、大自流盆地</a:t>
            </a:r>
          </a:p>
          <a:p>
            <a:r>
              <a:rPr lang="zh-CN" altLang="en-US"/>
              <a:t>       </a:t>
            </a:r>
            <a:r>
              <a:rPr lang="en-US" altLang="zh-CN"/>
              <a:t>4</a:t>
            </a:r>
            <a:r>
              <a:rPr lang="zh-CN" altLang="en-US"/>
              <a:t>、山地、大分水岭、墨累河、大堡礁</a:t>
            </a:r>
          </a:p>
          <a:p>
            <a:r>
              <a:rPr lang="zh-CN" altLang="en-US"/>
              <a:t>三、</a:t>
            </a:r>
            <a:r>
              <a:rPr lang="en-US" altLang="zh-CN"/>
              <a:t>1</a:t>
            </a:r>
            <a:r>
              <a:rPr lang="zh-CN" altLang="en-US"/>
              <a:t>、热、半环</a:t>
            </a:r>
          </a:p>
          <a:p>
            <a:r>
              <a:rPr lang="zh-CN" altLang="en-US"/>
              <a:t>       </a:t>
            </a:r>
            <a:r>
              <a:rPr lang="en-US" altLang="zh-CN"/>
              <a:t>2</a:t>
            </a:r>
            <a:r>
              <a:rPr lang="zh-CN" altLang="en-US"/>
              <a:t>、人口、城市集中分布在东南沿海地区，这里以亚热带湿润气候和温带海洋性气候为主，气候温和湿润。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Text Box 4"/>
          <p:cNvSpPr txBox="1"/>
          <p:nvPr/>
        </p:nvSpPr>
        <p:spPr>
          <a:xfrm>
            <a:off x="0" y="78105"/>
            <a:ext cx="2379345" cy="70675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</a:rPr>
              <a:t>达标检测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4150" y="1011555"/>
            <a:ext cx="85191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1B   2B    3A    4C     5D</a:t>
            </a:r>
          </a:p>
          <a:p>
            <a:r>
              <a:rPr lang="en-US" altLang="zh-CN"/>
              <a:t>6</a:t>
            </a:r>
            <a:r>
              <a:rPr lang="zh-CN" altLang="en-US"/>
              <a:t>、（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地势低平，起伏和缓，自西向东分为三大地形区。</a:t>
            </a: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（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）印度洋、太平洋</a:t>
            </a: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（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）西部高原、中部平原、大分水岭</a:t>
            </a: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（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）变少、③、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大分水岭阻挡了来自太平洋暖湿气流，迎风坡降水多，背风坡降水少。</a:t>
            </a:r>
            <a:endParaRPr lang="zh-CN" altLang="en-US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大洋洲政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3" y="1477963"/>
            <a:ext cx="7505700" cy="543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 Box 5"/>
          <p:cNvSpPr txBox="1"/>
          <p:nvPr/>
        </p:nvSpPr>
        <p:spPr>
          <a:xfrm>
            <a:off x="-107950" y="0"/>
            <a:ext cx="9144000" cy="14779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000" b="1" dirty="0"/>
              <a:t>大洋洲范围，包括：澳大利亚大陆、塔斯马尼亚岛，新西兰岛和波利尼西亚、密克罗尼西亚、美拉尼西亚三大群岛。      澳大利亚的领土包括？  </a:t>
            </a:r>
            <a:r>
              <a:rPr lang="zh-CN" altLang="en-US" sz="3000" b="1" dirty="0">
                <a:solidFill>
                  <a:srgbClr val="192BD7"/>
                </a:solidFill>
              </a:rPr>
              <a:t>独占</a:t>
            </a:r>
            <a:r>
              <a:rPr lang="en-US" altLang="zh-CN" sz="3000" b="1" dirty="0">
                <a:solidFill>
                  <a:srgbClr val="192BD7"/>
                </a:solidFill>
              </a:rPr>
              <a:t>____?</a:t>
            </a:r>
          </a:p>
        </p:txBody>
      </p:sp>
      <p:sp>
        <p:nvSpPr>
          <p:cNvPr id="10" name="Text Box 8"/>
          <p:cNvSpPr txBox="1"/>
          <p:nvPr/>
        </p:nvSpPr>
        <p:spPr>
          <a:xfrm>
            <a:off x="86995" y="2444750"/>
            <a:ext cx="9144000" cy="1260475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澳大利亚大陆和塔斯马尼亚岛等岛屿，是世界上唯一独占一块大陆的国家。   </a:t>
            </a:r>
            <a:r>
              <a:rPr lang="zh-CN" altLang="en-US" sz="2800" b="1" dirty="0">
                <a:latin typeface="等线" pitchFamily="2" charset="-122"/>
                <a:ea typeface="等线" pitchFamily="2" charset="-122"/>
              </a:rPr>
              <a:t>是岛国吗？</a:t>
            </a:r>
            <a:endParaRPr lang="zh-CN" altLang="en-US" b="1" dirty="0"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27654" name="椭圆 10"/>
          <p:cNvSpPr/>
          <p:nvPr/>
        </p:nvSpPr>
        <p:spPr>
          <a:xfrm rot="859082">
            <a:off x="547688" y="4048125"/>
            <a:ext cx="3063875" cy="23241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澳大利亚剖面图 拷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092325"/>
            <a:ext cx="6418263" cy="4649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7815" name="Freeform 7"/>
          <p:cNvSpPr/>
          <p:nvPr/>
        </p:nvSpPr>
        <p:spPr>
          <a:xfrm>
            <a:off x="2573338" y="3959225"/>
            <a:ext cx="6367462" cy="4556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11" h="287">
                <a:moveTo>
                  <a:pt x="0" y="287"/>
                </a:moveTo>
                <a:cubicBezTo>
                  <a:pt x="330" y="208"/>
                  <a:pt x="661" y="130"/>
                  <a:pt x="965" y="84"/>
                </a:cubicBezTo>
                <a:cubicBezTo>
                  <a:pt x="1269" y="38"/>
                  <a:pt x="1576" y="22"/>
                  <a:pt x="1825" y="11"/>
                </a:cubicBezTo>
                <a:cubicBezTo>
                  <a:pt x="2074" y="0"/>
                  <a:pt x="2236" y="8"/>
                  <a:pt x="2458" y="19"/>
                </a:cubicBezTo>
                <a:cubicBezTo>
                  <a:pt x="2680" y="30"/>
                  <a:pt x="2920" y="48"/>
                  <a:pt x="3155" y="76"/>
                </a:cubicBezTo>
                <a:cubicBezTo>
                  <a:pt x="3390" y="104"/>
                  <a:pt x="3727" y="164"/>
                  <a:pt x="3869" y="190"/>
                </a:cubicBezTo>
                <a:cubicBezTo>
                  <a:pt x="4011" y="216"/>
                  <a:pt x="4009" y="223"/>
                  <a:pt x="4007" y="230"/>
                </a:cubicBezTo>
              </a:path>
            </a:pathLst>
          </a:custGeom>
          <a:noFill/>
          <a:ln w="38100" cap="flat" cmpd="sng">
            <a:solidFill>
              <a:srgbClr val="0000CC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816" name="Line 8"/>
          <p:cNvSpPr/>
          <p:nvPr/>
        </p:nvSpPr>
        <p:spPr>
          <a:xfrm flipH="1">
            <a:off x="8251825" y="2870200"/>
            <a:ext cx="695325" cy="3849688"/>
          </a:xfrm>
          <a:prstGeom prst="line">
            <a:avLst/>
          </a:prstGeom>
          <a:ln w="38100" cap="sq" cmpd="sng">
            <a:solidFill>
              <a:srgbClr val="0000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7817" name="Text Box 9"/>
          <p:cNvSpPr txBox="1"/>
          <p:nvPr/>
        </p:nvSpPr>
        <p:spPr>
          <a:xfrm>
            <a:off x="0" y="2286000"/>
            <a:ext cx="2528887" cy="4316566"/>
          </a:xfrm>
          <a:prstGeom prst="rect">
            <a:avLst/>
          </a:prstGeom>
          <a:solidFill>
            <a:srgbClr val="CCFFCC">
              <a:alpha val="49803"/>
            </a:srgbClr>
          </a:solidFill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半球：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位于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半球，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__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半球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纬度：</a:t>
            </a:r>
            <a:r>
              <a:rPr lang="en-US" altLang="zh-CN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__ 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_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穿过中部，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属于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___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_____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8678" name="Text Box 11"/>
          <p:cNvSpPr txBox="1"/>
          <p:nvPr/>
        </p:nvSpPr>
        <p:spPr>
          <a:xfrm>
            <a:off x="214313" y="785813"/>
            <a:ext cx="30241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（一）地理位置</a:t>
            </a:r>
          </a:p>
        </p:txBody>
      </p:sp>
      <p:sp>
        <p:nvSpPr>
          <p:cNvPr id="28679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一、独占一块大陆的国家</a:t>
            </a:r>
          </a:p>
        </p:txBody>
      </p:sp>
      <p:sp>
        <p:nvSpPr>
          <p:cNvPr id="28680" name="Text Box 5"/>
          <p:cNvSpPr txBox="1"/>
          <p:nvPr/>
        </p:nvSpPr>
        <p:spPr>
          <a:xfrm>
            <a:off x="0" y="1285875"/>
            <a:ext cx="2571750" cy="954088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请在图上画出重要的经纬线。</a:t>
            </a:r>
          </a:p>
        </p:txBody>
      </p:sp>
      <p:sp>
        <p:nvSpPr>
          <p:cNvPr id="247813" name="Freeform 5"/>
          <p:cNvSpPr/>
          <p:nvPr/>
        </p:nvSpPr>
        <p:spPr>
          <a:xfrm>
            <a:off x="2586038" y="1285875"/>
            <a:ext cx="6323012" cy="419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83" h="264">
                <a:moveTo>
                  <a:pt x="0" y="264"/>
                </a:moveTo>
                <a:cubicBezTo>
                  <a:pt x="266" y="204"/>
                  <a:pt x="532" y="144"/>
                  <a:pt x="827" y="102"/>
                </a:cubicBezTo>
                <a:cubicBezTo>
                  <a:pt x="1122" y="60"/>
                  <a:pt x="1491" y="26"/>
                  <a:pt x="1768" y="13"/>
                </a:cubicBezTo>
                <a:cubicBezTo>
                  <a:pt x="2045" y="0"/>
                  <a:pt x="2240" y="12"/>
                  <a:pt x="2490" y="21"/>
                </a:cubicBezTo>
                <a:cubicBezTo>
                  <a:pt x="2740" y="30"/>
                  <a:pt x="3020" y="47"/>
                  <a:pt x="3269" y="70"/>
                </a:cubicBezTo>
                <a:cubicBezTo>
                  <a:pt x="3518" y="93"/>
                  <a:pt x="3750" y="126"/>
                  <a:pt x="3983" y="159"/>
                </a:cubicBezTo>
              </a:path>
            </a:pathLst>
          </a:custGeom>
          <a:noFill/>
          <a:ln w="38100" cap="sq" cmpd="sng">
            <a:solidFill>
              <a:srgbClr val="0000CC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1"/>
          <p:cNvSpPr txBox="1"/>
          <p:nvPr/>
        </p:nvSpPr>
        <p:spPr>
          <a:xfrm>
            <a:off x="8032750" y="928688"/>
            <a:ext cx="1111250" cy="646112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赤道</a:t>
            </a:r>
          </a:p>
        </p:txBody>
      </p:sp>
      <p:sp>
        <p:nvSpPr>
          <p:cNvPr id="15" name="Text Box 11"/>
          <p:cNvSpPr txBox="1"/>
          <p:nvPr/>
        </p:nvSpPr>
        <p:spPr>
          <a:xfrm>
            <a:off x="7105650" y="3571875"/>
            <a:ext cx="2038350" cy="64611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南回归线</a:t>
            </a:r>
          </a:p>
        </p:txBody>
      </p:sp>
      <p:sp>
        <p:nvSpPr>
          <p:cNvPr id="16" name="Text Box 11"/>
          <p:cNvSpPr txBox="1"/>
          <p:nvPr/>
        </p:nvSpPr>
        <p:spPr>
          <a:xfrm>
            <a:off x="7566025" y="6211888"/>
            <a:ext cx="1577975" cy="646112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160°E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 Box 11"/>
          <p:cNvSpPr txBox="1"/>
          <p:nvPr/>
        </p:nvSpPr>
        <p:spPr>
          <a:xfrm>
            <a:off x="958027" y="2900707"/>
            <a:ext cx="48895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</a:t>
            </a:r>
          </a:p>
        </p:txBody>
      </p:sp>
      <p:sp>
        <p:nvSpPr>
          <p:cNvPr id="3" name="Text Box 11"/>
          <p:cNvSpPr txBox="1"/>
          <p:nvPr/>
        </p:nvSpPr>
        <p:spPr>
          <a:xfrm>
            <a:off x="35719" y="3571875"/>
            <a:ext cx="48895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</a:t>
            </a:r>
          </a:p>
        </p:txBody>
      </p:sp>
      <p:sp>
        <p:nvSpPr>
          <p:cNvPr id="4" name="Text Box 11"/>
          <p:cNvSpPr txBox="1"/>
          <p:nvPr/>
        </p:nvSpPr>
        <p:spPr>
          <a:xfrm>
            <a:off x="1202502" y="4169464"/>
            <a:ext cx="140716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南回归线</a:t>
            </a:r>
          </a:p>
        </p:txBody>
      </p:sp>
      <p:sp>
        <p:nvSpPr>
          <p:cNvPr id="5" name="Text Box 11"/>
          <p:cNvSpPr txBox="1"/>
          <p:nvPr/>
        </p:nvSpPr>
        <p:spPr>
          <a:xfrm>
            <a:off x="976137" y="5341937"/>
            <a:ext cx="48895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</a:t>
            </a:r>
          </a:p>
        </p:txBody>
      </p:sp>
      <p:sp>
        <p:nvSpPr>
          <p:cNvPr id="6" name="Text Box 11"/>
          <p:cNvSpPr txBox="1"/>
          <p:nvPr/>
        </p:nvSpPr>
        <p:spPr>
          <a:xfrm>
            <a:off x="539794" y="5981055"/>
            <a:ext cx="955646" cy="46166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7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7" grpId="0" bldLvl="0" animBg="1"/>
      <p:bldP spid="14" grpId="0" animBg="1"/>
      <p:bldP spid="15" grpId="0" animBg="1"/>
      <p:bldP spid="16" grpId="0" animBg="1"/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世界"/>
          <p:cNvPicPr preferRelativeResize="0">
            <a:picLocks noChangeAspect="1"/>
          </p:cNvPicPr>
          <p:nvPr/>
        </p:nvPicPr>
        <p:blipFill>
          <a:blip r:embed="rId2"/>
          <a:srcRect l="25459" t="40024" r="38548" b="6551"/>
          <a:stretch>
            <a:fillRect/>
          </a:stretch>
        </p:blipFill>
        <p:spPr>
          <a:xfrm>
            <a:off x="3584575" y="1006475"/>
            <a:ext cx="5091113" cy="5662613"/>
          </a:xfrm>
          <a:prstGeom prst="rect">
            <a:avLst/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48838" name="Text Box 6"/>
          <p:cNvSpPr txBox="1"/>
          <p:nvPr/>
        </p:nvSpPr>
        <p:spPr>
          <a:xfrm>
            <a:off x="3743325" y="1536700"/>
            <a:ext cx="1908175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亚   洲</a:t>
            </a:r>
          </a:p>
        </p:txBody>
      </p:sp>
      <p:sp>
        <p:nvSpPr>
          <p:cNvPr id="248839" name="Text Box 7"/>
          <p:cNvSpPr txBox="1"/>
          <p:nvPr/>
        </p:nvSpPr>
        <p:spPr>
          <a:xfrm>
            <a:off x="7700963" y="1571625"/>
            <a:ext cx="687387" cy="3970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3600" b="1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3600" b="1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3600" b="1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</a:t>
            </a:r>
          </a:p>
        </p:txBody>
      </p:sp>
      <p:sp>
        <p:nvSpPr>
          <p:cNvPr id="248840" name="Text Box 8"/>
          <p:cNvSpPr txBox="1"/>
          <p:nvPr/>
        </p:nvSpPr>
        <p:spPr>
          <a:xfrm>
            <a:off x="3930650" y="3543300"/>
            <a:ext cx="2154238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印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度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洋</a:t>
            </a:r>
          </a:p>
        </p:txBody>
      </p:sp>
      <p:sp>
        <p:nvSpPr>
          <p:cNvPr id="248841" name="Text Box 9"/>
          <p:cNvSpPr txBox="1"/>
          <p:nvPr/>
        </p:nvSpPr>
        <p:spPr>
          <a:xfrm>
            <a:off x="4716463" y="6021388"/>
            <a:ext cx="187166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南极洲</a:t>
            </a:r>
          </a:p>
        </p:txBody>
      </p:sp>
      <p:sp>
        <p:nvSpPr>
          <p:cNvPr id="29703" name="Text Box 11"/>
          <p:cNvSpPr txBox="1"/>
          <p:nvPr/>
        </p:nvSpPr>
        <p:spPr>
          <a:xfrm>
            <a:off x="5162550" y="3587750"/>
            <a:ext cx="1727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1800" b="1" dirty="0">
                <a:solidFill>
                  <a:schemeClr val="folHlink"/>
                </a:solidFill>
                <a:ea typeface="黑体" panose="02010609060101010101" pitchFamily="49" charset="-122"/>
              </a:rPr>
              <a:t>澳大利亚大陆</a:t>
            </a:r>
          </a:p>
        </p:txBody>
      </p:sp>
      <p:sp>
        <p:nvSpPr>
          <p:cNvPr id="29704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一、独占一块大陆的国家</a:t>
            </a:r>
          </a:p>
        </p:txBody>
      </p:sp>
      <p:sp>
        <p:nvSpPr>
          <p:cNvPr id="29705" name="Text Box 11"/>
          <p:cNvSpPr txBox="1"/>
          <p:nvPr/>
        </p:nvSpPr>
        <p:spPr>
          <a:xfrm>
            <a:off x="214313" y="785813"/>
            <a:ext cx="3529012" cy="1169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相对</a:t>
            </a:r>
            <a:r>
              <a:rPr lang="en-US" altLang="zh-CN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海陆位置</a:t>
            </a:r>
            <a:endParaRPr lang="en-US" altLang="zh-CN" sz="28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               </a:t>
            </a: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邻国</a:t>
            </a:r>
          </a:p>
        </p:txBody>
      </p:sp>
      <p:pic>
        <p:nvPicPr>
          <p:cNvPr id="29706" name="Picture 4" descr="大洋洲政区"/>
          <p:cNvPicPr>
            <a:picLocks noChangeAspect="1"/>
          </p:cNvPicPr>
          <p:nvPr/>
        </p:nvPicPr>
        <p:blipFill>
          <a:blip r:embed="rId3"/>
          <a:srcRect l="7410" t="24324" r="37660" b="4549"/>
          <a:stretch>
            <a:fillRect/>
          </a:stretch>
        </p:blipFill>
        <p:spPr>
          <a:xfrm>
            <a:off x="42863" y="3284538"/>
            <a:ext cx="3529012" cy="3313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椭圆 11"/>
          <p:cNvSpPr/>
          <p:nvPr/>
        </p:nvSpPr>
        <p:spPr>
          <a:xfrm rot="859082">
            <a:off x="2481263" y="5568950"/>
            <a:ext cx="958850" cy="904875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8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8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8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8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8" grpId="0"/>
      <p:bldP spid="248839" grpId="0"/>
      <p:bldP spid="248840" grpId="0"/>
      <p:bldP spid="24884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 descr="6-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38" y="1773238"/>
            <a:ext cx="9218612" cy="489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Text Box 13"/>
          <p:cNvSpPr txBox="1"/>
          <p:nvPr/>
        </p:nvSpPr>
        <p:spPr>
          <a:xfrm>
            <a:off x="214313" y="857250"/>
            <a:ext cx="85344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（二）地形特征   </a:t>
            </a:r>
            <a:r>
              <a:rPr lang="zh-CN" altLang="en-US" sz="2800" b="1" dirty="0">
                <a:ea typeface="微软雅黑" panose="020B0503020204020204" pitchFamily="34" charset="-122"/>
              </a:rPr>
              <a:t>平均海拔</a:t>
            </a:r>
            <a:r>
              <a:rPr lang="en-US" altLang="zh-CN" sz="2800" b="1" dirty="0">
                <a:ea typeface="微软雅黑" panose="020B0503020204020204" pitchFamily="34" charset="-122"/>
              </a:rPr>
              <a:t>_____</a:t>
            </a:r>
            <a:r>
              <a:rPr lang="zh-CN" altLang="en-US" sz="2800" b="1" dirty="0">
                <a:ea typeface="微软雅黑" panose="020B0503020204020204" pitchFamily="34" charset="-122"/>
              </a:rPr>
              <a:t>米，地表起伏</a:t>
            </a:r>
            <a:r>
              <a:rPr lang="en-US" altLang="zh-CN" sz="2800" b="1" dirty="0">
                <a:ea typeface="微软雅黑" panose="020B0503020204020204" pitchFamily="34" charset="-122"/>
              </a:rPr>
              <a:t>____</a:t>
            </a:r>
          </a:p>
        </p:txBody>
      </p:sp>
      <p:sp>
        <p:nvSpPr>
          <p:cNvPr id="249874" name="Text Box 18"/>
          <p:cNvSpPr txBox="1"/>
          <p:nvPr/>
        </p:nvSpPr>
        <p:spPr>
          <a:xfrm>
            <a:off x="-107950" y="1452563"/>
            <a:ext cx="4175125" cy="622300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地势低平，起伏和缓，</a:t>
            </a:r>
          </a:p>
        </p:txBody>
      </p:sp>
      <p:sp>
        <p:nvSpPr>
          <p:cNvPr id="31749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一、独占一块大陆的国家</a:t>
            </a:r>
          </a:p>
        </p:txBody>
      </p:sp>
      <p:sp>
        <p:nvSpPr>
          <p:cNvPr id="2" name="Text Box 11"/>
          <p:cNvSpPr txBox="1"/>
          <p:nvPr/>
        </p:nvSpPr>
        <p:spPr>
          <a:xfrm>
            <a:off x="4572000" y="785812"/>
            <a:ext cx="94996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300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</a:p>
        </p:txBody>
      </p:sp>
      <p:sp>
        <p:nvSpPr>
          <p:cNvPr id="3" name="Text Box 11"/>
          <p:cNvSpPr txBox="1"/>
          <p:nvPr/>
        </p:nvSpPr>
        <p:spPr>
          <a:xfrm>
            <a:off x="7812360" y="784507"/>
            <a:ext cx="48895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74" grpId="0" animBg="1"/>
      <p:bldP spid="2" grpId="0" bldLvl="0" animBg="1"/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5" descr="澳大利亚剖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8" y="1997075"/>
            <a:ext cx="6461125" cy="4681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Text Box 13"/>
          <p:cNvSpPr txBox="1"/>
          <p:nvPr/>
        </p:nvSpPr>
        <p:spPr>
          <a:xfrm>
            <a:off x="214313" y="857250"/>
            <a:ext cx="8534400" cy="1169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（二）地形特征   </a:t>
            </a:r>
            <a:r>
              <a:rPr lang="zh-CN" altLang="en-US" sz="2800" b="1" dirty="0">
                <a:ea typeface="微软雅黑" panose="020B0503020204020204" pitchFamily="34" charset="-122"/>
              </a:rPr>
              <a:t>主要地形区有？地势特点是？</a:t>
            </a:r>
            <a:endParaRPr lang="en-US" altLang="zh-CN" sz="2800" b="1" dirty="0"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ea typeface="微软雅黑" panose="020B0503020204020204" pitchFamily="34" charset="-122"/>
              </a:rPr>
              <a:t>地形分布特点？</a:t>
            </a:r>
            <a:endParaRPr lang="en-US" altLang="zh-CN" sz="2800" b="1" dirty="0">
              <a:ea typeface="微软雅黑" panose="020B0503020204020204" pitchFamily="34" charset="-122"/>
            </a:endParaRPr>
          </a:p>
        </p:txBody>
      </p:sp>
      <p:sp>
        <p:nvSpPr>
          <p:cNvPr id="249874" name="Text Box 18"/>
          <p:cNvSpPr txBox="1"/>
          <p:nvPr/>
        </p:nvSpPr>
        <p:spPr>
          <a:xfrm>
            <a:off x="280988" y="2098675"/>
            <a:ext cx="2089150" cy="3700463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自西向东分为三大地形区，西部高原，中部平原，东部山地。</a:t>
            </a:r>
          </a:p>
        </p:txBody>
      </p:sp>
      <p:sp>
        <p:nvSpPr>
          <p:cNvPr id="32773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一、独占一块大陆的国家</a:t>
            </a:r>
          </a:p>
        </p:txBody>
      </p:sp>
      <p:sp>
        <p:nvSpPr>
          <p:cNvPr id="11" name="Text Box 18"/>
          <p:cNvSpPr txBox="1"/>
          <p:nvPr/>
        </p:nvSpPr>
        <p:spPr>
          <a:xfrm>
            <a:off x="4857750" y="1304925"/>
            <a:ext cx="3429000" cy="708025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东西高，中部低</a:t>
            </a:r>
          </a:p>
        </p:txBody>
      </p:sp>
      <p:sp>
        <p:nvSpPr>
          <p:cNvPr id="10" name="椭圆 9"/>
          <p:cNvSpPr/>
          <p:nvPr/>
        </p:nvSpPr>
        <p:spPr>
          <a:xfrm rot="859082">
            <a:off x="3700463" y="3567113"/>
            <a:ext cx="1030287" cy="1154112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12" name="椭圆 11"/>
          <p:cNvSpPr/>
          <p:nvPr/>
        </p:nvSpPr>
        <p:spPr>
          <a:xfrm rot="-1138112">
            <a:off x="6351588" y="3643313"/>
            <a:ext cx="742950" cy="1839912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13" name="椭圆 12"/>
          <p:cNvSpPr/>
          <p:nvPr/>
        </p:nvSpPr>
        <p:spPr>
          <a:xfrm rot="-539689">
            <a:off x="5776913" y="3729038"/>
            <a:ext cx="1403350" cy="8890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14" name="椭圆 13"/>
          <p:cNvSpPr/>
          <p:nvPr/>
        </p:nvSpPr>
        <p:spPr>
          <a:xfrm rot="-1138112">
            <a:off x="6826250" y="2693988"/>
            <a:ext cx="744538" cy="2265362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74" grpId="0" animBg="1"/>
      <p:bldP spid="11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6"/>
          <p:cNvSpPr txBox="1"/>
          <p:nvPr/>
        </p:nvSpPr>
        <p:spPr>
          <a:xfrm>
            <a:off x="0" y="5157788"/>
            <a:ext cx="9144000" cy="17065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占大陆部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面积（大）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60%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的是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区，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宽广低缓，海拔一般在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200-500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米，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____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广布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（大沙沙漠和</a:t>
            </a:r>
            <a:r>
              <a:rPr lang="zh-CN" altLang="en-US" sz="2800" b="1" dirty="0">
                <a:solidFill>
                  <a:srgbClr val="D873E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维多利亚沙漠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），著名的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艾尔斯巨石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成为高原上一大奇观。</a:t>
            </a:r>
          </a:p>
        </p:txBody>
      </p:sp>
      <p:sp>
        <p:nvSpPr>
          <p:cNvPr id="33795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一、独占一块大陆的国家</a:t>
            </a:r>
          </a:p>
        </p:txBody>
      </p:sp>
      <p:pic>
        <p:nvPicPr>
          <p:cNvPr id="33796" name="Picture 15" descr="澳大利亚剖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785813"/>
            <a:ext cx="6000750" cy="4348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74817"/>
            <a:ext cx="4380210" cy="3168352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33798" name="直接箭头连接符 5"/>
          <p:cNvCxnSpPr/>
          <p:nvPr/>
        </p:nvCxnSpPr>
        <p:spPr>
          <a:xfrm flipH="1" flipV="1">
            <a:off x="3779838" y="2492375"/>
            <a:ext cx="1944687" cy="576263"/>
          </a:xfrm>
          <a:prstGeom prst="straightConnector1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3" name="椭圆 12"/>
          <p:cNvSpPr/>
          <p:nvPr/>
        </p:nvSpPr>
        <p:spPr>
          <a:xfrm rot="-539689">
            <a:off x="5045075" y="2214563"/>
            <a:ext cx="827088" cy="8890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2" name="Text Box 11"/>
          <p:cNvSpPr txBox="1"/>
          <p:nvPr/>
        </p:nvSpPr>
        <p:spPr>
          <a:xfrm>
            <a:off x="5062855" y="5157788"/>
            <a:ext cx="79502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高原</a:t>
            </a:r>
          </a:p>
        </p:txBody>
      </p:sp>
      <p:sp>
        <p:nvSpPr>
          <p:cNvPr id="4" name="Text Box 11"/>
          <p:cNvSpPr txBox="1"/>
          <p:nvPr/>
        </p:nvSpPr>
        <p:spPr>
          <a:xfrm>
            <a:off x="3477527" y="5660727"/>
            <a:ext cx="79502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沙漠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" grpId="0" bldLvl="0" animBg="1"/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" descr="巨石"/>
          <p:cNvPicPr>
            <a:picLocks noChangeAspect="1"/>
          </p:cNvPicPr>
          <p:nvPr/>
        </p:nvPicPr>
        <p:blipFill>
          <a:blip r:embed="rId2"/>
          <a:srcRect b="10092"/>
          <a:stretch>
            <a:fillRect/>
          </a:stretch>
        </p:blipFill>
        <p:spPr>
          <a:xfrm>
            <a:off x="0" y="9525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0886" name="Text Box 6"/>
          <p:cNvSpPr txBox="1"/>
          <p:nvPr/>
        </p:nvSpPr>
        <p:spPr>
          <a:xfrm>
            <a:off x="0" y="4622800"/>
            <a:ext cx="9144000" cy="22113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       </a:t>
            </a:r>
            <a:r>
              <a:rPr lang="zh-CN" altLang="en-US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艾尔斯巨石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是澳大利亚著名的风景。它屹立在宽阔平坦的沙漠之上，高达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335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米，</a:t>
            </a:r>
            <a:r>
              <a:rPr lang="zh-CN" altLang="en-US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是世界上最大的独块岩体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。随着一天中太阳的升降，艾尔斯巨石呈现出不同的色彩，景象十分迷人。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/>
          <p:nvPr/>
        </p:nvSpPr>
        <p:spPr>
          <a:xfrm>
            <a:off x="0" y="5149850"/>
            <a:ext cx="9144000" cy="1708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_____</a:t>
            </a:r>
            <a:r>
              <a:rPr lang="zh-CN" altLang="en-US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区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约占大陆部面积的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25%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，海拔多在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200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米以下，</a:t>
            </a:r>
            <a:r>
              <a:rPr lang="zh-CN" altLang="en-US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最低处的</a:t>
            </a:r>
            <a:r>
              <a:rPr lang="en-US" altLang="zh-CN" sz="2800" b="1" u="sng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     _</a:t>
            </a:r>
            <a:r>
              <a:rPr lang="en-US" altLang="zh-CN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湖面低于海平面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16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米，以此为中心的广大平原，称为</a:t>
            </a:r>
            <a:r>
              <a:rPr lang="en-US" altLang="zh-CN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_______________ </a:t>
            </a:r>
            <a:r>
              <a:rPr lang="zh-CN" altLang="en-US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，又称“</a:t>
            </a:r>
            <a:r>
              <a:rPr lang="en-US" altLang="zh-CN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____________</a:t>
            </a:r>
            <a:r>
              <a:rPr lang="zh-CN" altLang="en-US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”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pic>
        <p:nvPicPr>
          <p:cNvPr id="35843" name="Picture 15" descr="澳大利亚剖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785813"/>
            <a:ext cx="6000750" cy="4348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2057400"/>
            <a:ext cx="4217988" cy="316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Picture 8" descr="澳大盆地"/>
          <p:cNvPicPr>
            <a:picLocks noChangeAspect="1"/>
          </p:cNvPicPr>
          <p:nvPr/>
        </p:nvPicPr>
        <p:blipFill>
          <a:blip r:embed="rId4"/>
          <a:srcRect l="3320" t="2631" r="2930" b="11516"/>
          <a:stretch>
            <a:fillRect/>
          </a:stretch>
        </p:blipFill>
        <p:spPr>
          <a:xfrm>
            <a:off x="0" y="0"/>
            <a:ext cx="4230688" cy="28527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5846" name="直接箭头连接符 7"/>
          <p:cNvCxnSpPr/>
          <p:nvPr/>
        </p:nvCxnSpPr>
        <p:spPr>
          <a:xfrm flipH="1" flipV="1">
            <a:off x="3775075" y="2211388"/>
            <a:ext cx="2884488" cy="485775"/>
          </a:xfrm>
          <a:prstGeom prst="straightConnector1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847" name="直接箭头连接符 9"/>
          <p:cNvCxnSpPr/>
          <p:nvPr/>
        </p:nvCxnSpPr>
        <p:spPr>
          <a:xfrm flipH="1">
            <a:off x="3560763" y="3433763"/>
            <a:ext cx="3529012" cy="273050"/>
          </a:xfrm>
          <a:prstGeom prst="straightConnector1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3" name="Text Box 18"/>
          <p:cNvSpPr txBox="1"/>
          <p:nvPr/>
        </p:nvSpPr>
        <p:spPr>
          <a:xfrm>
            <a:off x="2121373" y="6162956"/>
            <a:ext cx="3314723" cy="623888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澳大利亚大盆地</a:t>
            </a:r>
          </a:p>
        </p:txBody>
      </p:sp>
      <p:sp>
        <p:nvSpPr>
          <p:cNvPr id="14" name="Text Box 18"/>
          <p:cNvSpPr txBox="1"/>
          <p:nvPr/>
        </p:nvSpPr>
        <p:spPr>
          <a:xfrm>
            <a:off x="6444208" y="6180138"/>
            <a:ext cx="2400300" cy="62388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大自流盆地</a:t>
            </a:r>
          </a:p>
        </p:txBody>
      </p:sp>
      <p:sp>
        <p:nvSpPr>
          <p:cNvPr id="17" name="椭圆 16"/>
          <p:cNvSpPr/>
          <p:nvPr/>
        </p:nvSpPr>
        <p:spPr>
          <a:xfrm rot="-539689">
            <a:off x="6338888" y="2814638"/>
            <a:ext cx="690562" cy="576262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3" name="Text Box 11"/>
          <p:cNvSpPr txBox="1"/>
          <p:nvPr/>
        </p:nvSpPr>
        <p:spPr>
          <a:xfrm>
            <a:off x="246380" y="5219383"/>
            <a:ext cx="79502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平原</a:t>
            </a:r>
          </a:p>
        </p:txBody>
      </p:sp>
      <p:sp>
        <p:nvSpPr>
          <p:cNvPr id="4" name="Text Box 11"/>
          <p:cNvSpPr txBox="1"/>
          <p:nvPr/>
        </p:nvSpPr>
        <p:spPr>
          <a:xfrm>
            <a:off x="1547664" y="5702581"/>
            <a:ext cx="1407160" cy="460375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北艾尔湖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3" grpId="0" bldLvl="0" animBg="1"/>
      <p:bldP spid="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234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831</Words>
  <Application>Microsoft Office PowerPoint</Application>
  <PresentationFormat>全屏显示(4:3)</PresentationFormat>
  <Paragraphs>103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黑体</vt:lpstr>
      <vt:lpstr>华文新魏</vt:lpstr>
      <vt:lpstr>楷体_GB2312</vt:lpstr>
      <vt:lpstr>宋体</vt:lpstr>
      <vt:lpstr>微软雅黑</vt:lpstr>
      <vt:lpstr>Arial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smsyzx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会玲 郭</cp:lastModifiedBy>
  <cp:revision>192</cp:revision>
  <dcterms:created xsi:type="dcterms:W3CDTF">2005-06-10T01:32:00Z</dcterms:created>
  <dcterms:modified xsi:type="dcterms:W3CDTF">2020-05-23T03:30:39Z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